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9"/>
  </p:handoutMasterIdLst>
  <p:sldIdLst>
    <p:sldId id="256" r:id="rId2"/>
    <p:sldId id="257" r:id="rId3"/>
    <p:sldId id="261" r:id="rId4"/>
    <p:sldId id="311" r:id="rId5"/>
    <p:sldId id="258" r:id="rId6"/>
    <p:sldId id="278" r:id="rId7"/>
    <p:sldId id="312" r:id="rId8"/>
    <p:sldId id="260" r:id="rId9"/>
    <p:sldId id="262" r:id="rId10"/>
    <p:sldId id="263" r:id="rId11"/>
    <p:sldId id="264" r:id="rId12"/>
    <p:sldId id="265" r:id="rId13"/>
    <p:sldId id="266" r:id="rId14"/>
    <p:sldId id="27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315" r:id="rId26"/>
    <p:sldId id="316" r:id="rId27"/>
    <p:sldId id="281" r:id="rId28"/>
    <p:sldId id="282" r:id="rId29"/>
    <p:sldId id="286" r:id="rId30"/>
    <p:sldId id="283" r:id="rId31"/>
    <p:sldId id="287" r:id="rId32"/>
    <p:sldId id="284" r:id="rId33"/>
    <p:sldId id="288" r:id="rId34"/>
    <p:sldId id="285" r:id="rId35"/>
    <p:sldId id="289" r:id="rId36"/>
    <p:sldId id="290" r:id="rId37"/>
    <p:sldId id="291" r:id="rId38"/>
    <p:sldId id="292" r:id="rId39"/>
    <p:sldId id="293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3" r:id="rId54"/>
    <p:sldId id="314" r:id="rId55"/>
    <p:sldId id="309" r:id="rId56"/>
    <p:sldId id="310" r:id="rId57"/>
    <p:sldId id="280" r:id="rId5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04BC0B6-2EA8-4E74-95FF-279A6572096E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55BAECE-824B-454F-99F1-367D46F88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4D87C8-DE65-4E9B-9294-D673FD54DD21}" type="datetimeFigureOut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07DF30-B1DE-40BB-A3F0-455272250EA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logycorner.com/worksheets/taxonomy_interpret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bilingualbaby.files.wordpress.com/2008/03/inside_products_kale.jpg&amp;imgrefurl=http://bilingualbaby.wordpress.com/2008/03/04/eat-more-kale/&amp;h=289&amp;w=377&amp;sz=46&amp;hl=en&amp;start=2&amp;um=1&amp;usg=__DPsEZTWySW3X-BpLOFdWsdUN5zU=&amp;tbnid=H_WICGmCtgRJeM:&amp;tbnh=94&amp;tbnw=122&amp;prev=/images?q=kale&amp;um=1&amp;hl=en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aggie-horticulture.tamu.edu/extension/Texascrops/brassicacolecrops/cabbage5.jpg&amp;imgrefurl=http://aggie-horticulture.tamu.edu/extension/Texascrops/brassicacolecrops/index.html&amp;h=769&amp;w=800&amp;sz=138&amp;hl=en&amp;start=2&amp;um=1&amp;usg=__AP0652yAwCaDfzaRJxtslN9LhNA=&amp;tbnid=Yme2yF7kPH-3NM:&amp;tbnh=137&amp;tbnw=143&amp;prev=/images?q=cabbage&amp;um=1&amp;hl=en&amp;sa=N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1/Colourful_Thermophilic_Archaebacteria_Stain_in_Midway_Geyser_Basin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http://www.emc.maricopa.edu/faculty/farabee/BIOBK/ecolism.gif&amp;imgrefurl=http://trc.ucdavis.edu/biosci10v/bis10v/week7/08bacteriaeuarchae.html&amp;h=277&amp;w=288&amp;sz=80&amp;hl=en&amp;start=28&amp;um=1&amp;usg=__XPIcHKhkzcWtj05xhmkrkCLAnwE=&amp;tbnid=jCu6FAuXYmtewM:&amp;tbnh=111&amp;tbnw=115&amp;prev=/images?q=eubacteria&amp;start=18&amp;ndsp=18&amp;um=1&amp;hl=en&amp;sa=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mages.google.com/imgres?imgurl=http://images.encarta.msn.com/xrefmedia/sharemed/targets/images/pho/t028/T028362A.jpg&amp;imgrefurl=http://encarta.msn.com/media_461520073_761574409_-1_1/streptococcus_bacteria.html&amp;h=340&amp;w=456&amp;sz=24&amp;hl=en&amp;start=1&amp;um=1&amp;usg=__dWNt4QKUoh91hPa4kZiytlZaxWs=&amp;tbnid=qTOHFKk9bO3q9M:&amp;tbnh=95&amp;tbnw=128&amp;prev=/images?q=streptococcus&amp;um=1&amp;hl=en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/imgres?imgurl=http://www.northamptonshirewildlife.co.uk/Images/FungiGills.jpg&amp;imgrefurl=http://www.northamptonshirewildlife.co.uk/nfungi/fungiforkids.htm&amp;h=580&amp;w=800&amp;sz=82&amp;hl=en&amp;start=5&amp;um=1&amp;usg=__1uI4dObsSYL9V6n2jRGD0CBX-T8=&amp;tbnid=kDN7TKn3WYEaCM:&amp;tbnh=104&amp;tbnw=143&amp;prev=/images?q=fungi&amp;um=1&amp;hl=en&amp;sa=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inkycircus.com/jargon/images/grass_by_conformity.jpg&amp;imgrefurl=http://www.inkycircus.com/jargon/2006/05/the_smell_of_su.html&amp;h=352&amp;w=470&amp;sz=299&amp;hl=en&amp;start=1&amp;um=1&amp;usg=__SuUgZjXT-CmF1byHsKae4t6Po5g=&amp;tbnid=oow7VQHuhQ8cOM:&amp;tbnh=97&amp;tbnw=129&amp;prev=/images?q=grass&amp;um=1&amp;hl=en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igtreesupply.com/modules/articles/images/content/Image/landing_evergreen.jpg&amp;imgrefurl=http://www.bigtreesupply.com/index.php?page=Tree+Descriptions&amp;sub=Evergreen+Trees&amp;h=351&amp;w=267&amp;sz=15&amp;hl=en&amp;start=3&amp;um=1&amp;usg=__WbaM2ZobuEs9-_z4OMnVffgY2L4=&amp;tbnid=X1kBbk2zfVZv0M:&amp;tbnh=120&amp;tbnw=91&amp;prev=/images?q=evergreen&amp;um=1&amp;hl=en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0" Type="http://schemas.openxmlformats.org/officeDocument/2006/relationships/hyperlink" Target="http://images.google.com/imgres?imgurl=http://img2.timeinc.net/toh/i/a/yard/shrub-borders-00.jpg&amp;imgrefurl=http://www.thisoldhouse.com/toh/article/0,,1589730,00.html&amp;h=300&amp;w=300&amp;sz=43&amp;hl=en&amp;start=8&amp;um=1&amp;usg=__CcAz8GC5qLEJhEaFHnGJ8ycfT1k=&amp;tbnid=4wjgyPD41ugk0M:&amp;tbnh=116&amp;tbnw=116&amp;prev=/images?q=shrub&amp;um=1&amp;hl=en" TargetMode="External"/><Relationship Id="rId4" Type="http://schemas.openxmlformats.org/officeDocument/2006/relationships/hyperlink" Target="http://images.google.com/imgres?imgurl=http://www.hermann-uwe.de/files/images/blue_flower.preview_0.jpg&amp;imgrefurl=http://www.hermann-uwe.de/taxonomy/term/519&amp;h=500&amp;w=640&amp;sz=43&amp;hl=en&amp;start=4&amp;um=1&amp;usg=__KbzhdJTT2w4_viHXPu4uDUxkvfs=&amp;tbnid=EIdva20udMNnAM:&amp;tbnh=107&amp;tbnw=137&amp;prev=/images?q=flower&amp;um=1&amp;hl=en" TargetMode="External"/><Relationship Id="rId9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hyperlink" Target="http://images.google.com/imgres?imgurl=http://www.ratemyscreensaver.com/wp-content/uploads/2007/04/windowslivewriterjellyfishcuriouscreatures-ff89jellyfish1112.jpg&amp;imgrefurl=http://www.ratemyscreensaver.com/animals/jellyfish-curious-creatures/&amp;h=640&amp;w=434&amp;sz=204&amp;hl=en&amp;start=4&amp;um=1&amp;usg=__50E7feP_gz1J624jwnUms5H12Vw=&amp;tbnid=cgsk-VkjcSB_8M:&amp;tbnh=137&amp;tbnw=93&amp;prev=/images?q=jellyfish&amp;um=1&amp;hl=en&amp;sa=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http://animals.nationalgeographic.com/animals/enlarge/star-fish_image.html" TargetMode="External"/><Relationship Id="rId4" Type="http://schemas.openxmlformats.org/officeDocument/2006/relationships/image" Target="../media/image4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ark.net/Classification" TargetMode="External"/><Relationship Id="rId2" Type="http://schemas.openxmlformats.org/officeDocument/2006/relationships/hyperlink" Target="http://www.biologycorner.com/bio1/taxonomy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Organizing Life’s Diversity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Chapter 17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Felis domestica</a:t>
            </a:r>
          </a:p>
          <a:p>
            <a:endParaRPr lang="en-US" sz="4000" i="1" dirty="0" smtClean="0"/>
          </a:p>
          <a:p>
            <a:endParaRPr lang="en-US" sz="4000" i="1" dirty="0" smtClean="0"/>
          </a:p>
          <a:p>
            <a:r>
              <a:rPr lang="en-US" sz="4000" i="1" dirty="0" smtClean="0"/>
              <a:t>Panthera leo (Felis leo)</a:t>
            </a:r>
          </a:p>
        </p:txBody>
      </p:sp>
      <p:pic>
        <p:nvPicPr>
          <p:cNvPr id="1028" name="Picture 4" descr="C:\Users\KimberlyEve\AppData\Local\Microsoft\Windows\Temporary Internet Files\Content.IE5\N3O12RXB\MPPH02097J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91000"/>
            <a:ext cx="2309091" cy="1524000"/>
          </a:xfrm>
          <a:prstGeom prst="rect">
            <a:avLst/>
          </a:prstGeom>
          <a:noFill/>
        </p:spPr>
      </p:pic>
      <p:pic>
        <p:nvPicPr>
          <p:cNvPr id="1029" name="Picture 5" descr="C:\Users\KimberlyEve\AppData\Local\Microsoft\Windows\Temporary Internet Files\Content.IE5\GUZQ25BC\MPj040244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1789176" cy="178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Why do we use scientific names?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Gives exact name of </a:t>
            </a:r>
            <a:r>
              <a:rPr lang="en-US" sz="4000" dirty="0" smtClean="0"/>
              <a:t>organism</a:t>
            </a:r>
          </a:p>
          <a:p>
            <a:r>
              <a:rPr lang="en-US" sz="3800" dirty="0" smtClean="0"/>
              <a:t>Use </a:t>
            </a:r>
            <a:r>
              <a:rPr lang="en-US" sz="3800" dirty="0" smtClean="0"/>
              <a:t>Latin to name </a:t>
            </a:r>
            <a:r>
              <a:rPr lang="en-US" sz="3800" dirty="0" smtClean="0"/>
              <a:t>organism</a:t>
            </a:r>
          </a:p>
          <a:p>
            <a:r>
              <a:rPr lang="en-US" sz="3500" dirty="0" smtClean="0"/>
              <a:t>No </a:t>
            </a:r>
            <a:r>
              <a:rPr lang="en-US" sz="3500" dirty="0" smtClean="0"/>
              <a:t>longer spoken so it does not change</a:t>
            </a:r>
          </a:p>
          <a:p>
            <a:pPr lvl="2">
              <a:buNone/>
            </a:pP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do we use scientific names?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Common names can be misleading</a:t>
            </a:r>
          </a:p>
          <a:p>
            <a:pPr lvl="2"/>
            <a:r>
              <a:rPr lang="en-US" sz="3500" dirty="0" smtClean="0"/>
              <a:t>Ex. silverfish		</a:t>
            </a:r>
          </a:p>
          <a:p>
            <a:pPr lvl="2"/>
            <a:endParaRPr lang="en-US" sz="3500" dirty="0" smtClean="0"/>
          </a:p>
          <a:p>
            <a:pPr lvl="2"/>
            <a:endParaRPr lang="en-US" sz="3500" dirty="0" smtClean="0"/>
          </a:p>
          <a:p>
            <a:pPr lvl="2"/>
            <a:endParaRPr lang="en-US" sz="3500" dirty="0" smtClean="0"/>
          </a:p>
          <a:p>
            <a:pPr lvl="2"/>
            <a:r>
              <a:rPr lang="en-US" sz="2800" i="1" dirty="0" smtClean="0"/>
              <a:t>Lepisma saccharina	Scutigera coleoptrata</a:t>
            </a:r>
          </a:p>
        </p:txBody>
      </p:sp>
      <p:pic>
        <p:nvPicPr>
          <p:cNvPr id="4" name="Picture 3" descr="silver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276600"/>
            <a:ext cx="2514600" cy="1827155"/>
          </a:xfrm>
          <a:prstGeom prst="rect">
            <a:avLst/>
          </a:prstGeom>
        </p:spPr>
      </p:pic>
      <p:pic>
        <p:nvPicPr>
          <p:cNvPr id="5" name="Picture 4" descr="silverfis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657600"/>
            <a:ext cx="2838450" cy="137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do we use scientific names?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Organisms can have multiple common names</a:t>
            </a:r>
          </a:p>
          <a:p>
            <a:endParaRPr lang="en-US" sz="4000" dirty="0" smtClean="0"/>
          </a:p>
          <a:p>
            <a:r>
              <a:rPr lang="en-US" sz="3800" dirty="0" smtClean="0"/>
              <a:t>Common names can vary by country, state, or even county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What is the name of the system of classification that was originally developed by Linnaeus?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What is one problem with using the common names of organisms?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How many species have been identified?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Taxonomy – A Useful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Implications to agriculture, forestry, medicine</a:t>
            </a:r>
          </a:p>
          <a:p>
            <a:r>
              <a:rPr lang="en-US" sz="4000" dirty="0" smtClean="0"/>
              <a:t>Identify poisonous species</a:t>
            </a:r>
          </a:p>
          <a:p>
            <a:pPr lvl="1"/>
            <a:r>
              <a:rPr lang="en-US" sz="3800" dirty="0" smtClean="0"/>
              <a:t>Mushrooms, berries, snakes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Economic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Drugs</a:t>
            </a:r>
            <a:r>
              <a:rPr lang="en-US" sz="4000" dirty="0" smtClean="0"/>
              <a:t>: </a:t>
            </a:r>
            <a:r>
              <a:rPr lang="en-US" sz="4000" dirty="0" err="1" smtClean="0"/>
              <a:t>Taxol</a:t>
            </a:r>
            <a:r>
              <a:rPr lang="en-US" sz="4000" dirty="0" smtClean="0"/>
              <a:t> from the Pacific Yew (</a:t>
            </a:r>
            <a:r>
              <a:rPr lang="en-US" sz="4000" i="1" dirty="0" err="1" smtClean="0"/>
              <a:t>Taxus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brevifolia</a:t>
            </a:r>
            <a:r>
              <a:rPr lang="en-US" sz="4000" dirty="0" smtClean="0"/>
              <a:t>)</a:t>
            </a:r>
          </a:p>
        </p:txBody>
      </p:sp>
      <p:pic>
        <p:nvPicPr>
          <p:cNvPr id="4" name="Picture 3" descr="y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190999"/>
            <a:ext cx="3200400" cy="2366913"/>
          </a:xfrm>
          <a:prstGeom prst="rect">
            <a:avLst/>
          </a:prstGeom>
        </p:spPr>
      </p:pic>
      <p:pic>
        <p:nvPicPr>
          <p:cNvPr id="5" name="Picture 4" descr="yew b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572000"/>
            <a:ext cx="3164989" cy="2095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How are living things classified?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Categorized into groups called </a:t>
            </a:r>
            <a:r>
              <a:rPr lang="en-US" sz="4000" b="1" dirty="0" smtClean="0"/>
              <a:t>taxa</a:t>
            </a:r>
            <a:r>
              <a:rPr lang="en-US" sz="4000" dirty="0" smtClean="0"/>
              <a:t> (sing. taxon)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8 Taxonomic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Organisms ranked in </a:t>
            </a:r>
            <a:r>
              <a:rPr lang="en-US" sz="4000" dirty="0" err="1" smtClean="0"/>
              <a:t>taxa</a:t>
            </a:r>
            <a:r>
              <a:rPr lang="en-US" sz="4000" dirty="0" smtClean="0"/>
              <a:t> from broad characteristics to specific characteristics</a:t>
            </a:r>
          </a:p>
          <a:p>
            <a:endParaRPr lang="en-US" sz="4000" dirty="0" smtClean="0"/>
          </a:p>
          <a:p>
            <a:r>
              <a:rPr lang="en-US" sz="4000" dirty="0" smtClean="0"/>
              <a:t>Pg.449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8 Taxonomic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Domain (general, many species)</a:t>
            </a:r>
          </a:p>
          <a:p>
            <a:pPr lvl="1"/>
            <a:r>
              <a:rPr lang="en-US" sz="3600" dirty="0" smtClean="0"/>
              <a:t>Kingdom</a:t>
            </a:r>
          </a:p>
          <a:p>
            <a:pPr lvl="2"/>
            <a:r>
              <a:rPr lang="en-US" sz="3600" dirty="0" smtClean="0"/>
              <a:t>Phylum</a:t>
            </a:r>
          </a:p>
          <a:p>
            <a:pPr lvl="3"/>
            <a:r>
              <a:rPr lang="en-US" sz="3600" dirty="0" smtClean="0"/>
              <a:t>Class</a:t>
            </a:r>
          </a:p>
          <a:p>
            <a:pPr lvl="4"/>
            <a:r>
              <a:rPr lang="en-US" sz="3600" dirty="0" smtClean="0"/>
              <a:t>Order</a:t>
            </a:r>
          </a:p>
          <a:p>
            <a:pPr lvl="5"/>
            <a:r>
              <a:rPr lang="en-US" sz="3600" dirty="0" smtClean="0"/>
              <a:t>Family</a:t>
            </a:r>
          </a:p>
          <a:p>
            <a:pPr lvl="6"/>
            <a:r>
              <a:rPr lang="en-US" sz="3600" dirty="0" smtClean="0"/>
              <a:t>Genus</a:t>
            </a:r>
          </a:p>
          <a:p>
            <a:pPr lvl="7"/>
            <a:r>
              <a:rPr lang="en-US" sz="3600" dirty="0" smtClean="0"/>
              <a:t>Species (specific, one species)</a:t>
            </a:r>
          </a:p>
          <a:p>
            <a:pPr lvl="2"/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Why do biologists classify all living things?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To organize living things by shared characteristics</a:t>
            </a:r>
          </a:p>
          <a:p>
            <a:endParaRPr lang="en-US" sz="3600" dirty="0" smtClean="0"/>
          </a:p>
          <a:p>
            <a:r>
              <a:rPr lang="en-US" sz="3600" dirty="0" smtClean="0"/>
              <a:t>To help to understand relationships between organisms </a:t>
            </a:r>
          </a:p>
          <a:p>
            <a:pPr>
              <a:buNone/>
            </a:pPr>
            <a:endParaRPr lang="en-US" sz="40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8 Taxonomic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help you remember the taxa in order:</a:t>
            </a:r>
          </a:p>
          <a:p>
            <a:pPr algn="ctr">
              <a:buNone/>
            </a:pPr>
            <a:r>
              <a:rPr lang="en-US" sz="4000" b="1" smtClean="0"/>
              <a:t>    </a:t>
            </a:r>
            <a:r>
              <a:rPr lang="en-US" sz="4000" b="1" u="sng" smtClean="0"/>
              <a:t>D</a:t>
            </a:r>
            <a:r>
              <a:rPr lang="en-US" sz="4000" smtClean="0"/>
              <a:t>o </a:t>
            </a:r>
            <a:r>
              <a:rPr lang="en-US" sz="4000" b="1" u="sng" dirty="0" smtClean="0"/>
              <a:t>K</a:t>
            </a:r>
            <a:r>
              <a:rPr lang="en-US" sz="4000" dirty="0" smtClean="0"/>
              <a:t>ings </a:t>
            </a:r>
            <a:r>
              <a:rPr lang="en-US" sz="4000" b="1" u="sng" dirty="0" smtClean="0"/>
              <a:t>P</a:t>
            </a:r>
            <a:r>
              <a:rPr lang="en-US" sz="4000" dirty="0" smtClean="0"/>
              <a:t>lay </a:t>
            </a:r>
            <a:r>
              <a:rPr lang="en-US" sz="4000" b="1" u="sng" dirty="0" smtClean="0"/>
              <a:t>C</a:t>
            </a:r>
            <a:r>
              <a:rPr lang="en-US" sz="4000" dirty="0" smtClean="0"/>
              <a:t>ards </a:t>
            </a:r>
            <a:r>
              <a:rPr lang="en-US" sz="4000" b="1" u="sng" dirty="0" smtClean="0"/>
              <a:t>O</a:t>
            </a:r>
            <a:r>
              <a:rPr lang="en-US" sz="4000" dirty="0" smtClean="0"/>
              <a:t>n </a:t>
            </a:r>
          </a:p>
          <a:p>
            <a:pPr algn="ctr">
              <a:buNone/>
            </a:pPr>
            <a:r>
              <a:rPr lang="en-US" sz="4000" b="1" u="sng" dirty="0" smtClean="0"/>
              <a:t>F</a:t>
            </a:r>
            <a:r>
              <a:rPr lang="en-US" sz="4000" dirty="0" smtClean="0"/>
              <a:t>at </a:t>
            </a:r>
            <a:r>
              <a:rPr lang="en-US" sz="4000" b="1" u="sng" dirty="0" smtClean="0"/>
              <a:t>G</a:t>
            </a:r>
            <a:r>
              <a:rPr lang="en-US" sz="4000" dirty="0" smtClean="0"/>
              <a:t>reen </a:t>
            </a:r>
            <a:r>
              <a:rPr lang="en-US" sz="4000" b="1" u="sng" dirty="0" smtClean="0"/>
              <a:t>S</a:t>
            </a:r>
            <a:r>
              <a:rPr lang="en-US" sz="4000" dirty="0" smtClean="0"/>
              <a:t>tools?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Human Classification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47799"/>
          <a:ext cx="8839201" cy="51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734"/>
                <a:gridCol w="2537178"/>
                <a:gridCol w="4583289"/>
              </a:tblGrid>
              <a:tr h="533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Category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Defining Characteristic</a:t>
                      </a:r>
                      <a:endParaRPr lang="en-US" dirty="0"/>
                    </a:p>
                  </a:txBody>
                  <a:tcPr/>
                </a:tc>
              </a:tr>
              <a:tr h="564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96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 3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Domain: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Eukarya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Eukarya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Eukarya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Kingdom: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Animalia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Animalia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Animalia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Phylum: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Chordata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Chordata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Chordata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Class: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Mammalia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Mammalia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Mammalia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Order: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Carnivora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Carnivora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Carnivora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Family: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Canidae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Felidae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Felidae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Genus: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Felis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Panthera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Species: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familiaris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concolor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tigris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Common Name: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YOU classify an organism?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Dichotomous Key</a:t>
            </a:r>
            <a:r>
              <a:rPr lang="en-US" sz="4000" b="1" dirty="0"/>
              <a:t> </a:t>
            </a:r>
            <a:r>
              <a:rPr lang="en-US" sz="4000" dirty="0" smtClean="0"/>
              <a:t>– a set of paired statements that can be used to identify organisms</a:t>
            </a:r>
          </a:p>
          <a:p>
            <a:pPr lvl="1"/>
            <a:r>
              <a:rPr lang="en-US" sz="3800" dirty="0" smtClean="0"/>
              <a:t>Each pair of statements direct you to another statement until the name or </a:t>
            </a:r>
            <a:r>
              <a:rPr lang="en-US" sz="3800" dirty="0" err="1" smtClean="0"/>
              <a:t>taxa</a:t>
            </a:r>
            <a:r>
              <a:rPr lang="en-US" sz="3800" dirty="0" smtClean="0"/>
              <a:t> the organism belongs to is identified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Interpreting Graphics -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Taxonomy - Interpreting Graphics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2000" dirty="0" smtClean="0"/>
              <a:t>http://www.biologycorner.com/worksheets/taxonomy_interpret.html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1. ______ Dogs belong to the order </a:t>
            </a:r>
            <a:r>
              <a:rPr lang="en-US" sz="2800" dirty="0" err="1" smtClean="0"/>
              <a:t>Felidae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2. ______ A fox belongs to the phylum </a:t>
            </a:r>
            <a:r>
              <a:rPr lang="en-US" sz="2800" dirty="0" err="1" smtClean="0"/>
              <a:t>Arthropoda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3. ______ Snakes belong to the phylum </a:t>
            </a:r>
            <a:r>
              <a:rPr lang="en-US" sz="2800" dirty="0" err="1" smtClean="0"/>
              <a:t>Reptilia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4. ______ Lions belong to the class </a:t>
            </a:r>
            <a:r>
              <a:rPr lang="en-US" sz="2800" dirty="0" err="1" smtClean="0"/>
              <a:t>mammalia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5. ______ All arthropods belong to the Class </a:t>
            </a:r>
            <a:r>
              <a:rPr lang="en-US" sz="2800" dirty="0" err="1" smtClean="0"/>
              <a:t>Insecta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6. ______ All rodents belong to the phylum </a:t>
            </a:r>
            <a:r>
              <a:rPr lang="en-US" sz="2800" dirty="0" err="1" smtClean="0"/>
              <a:t>chordata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7. ______ All amphibians belong to the class </a:t>
            </a:r>
            <a:r>
              <a:rPr lang="en-US" sz="2800" dirty="0" err="1" smtClean="0"/>
              <a:t>reptilia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8. _______ All primates are mammals.</a:t>
            </a:r>
            <a:br>
              <a:rPr lang="en-US" sz="2800" dirty="0" smtClean="0"/>
            </a:br>
            <a:r>
              <a:rPr lang="en-US" sz="2800" dirty="0" smtClean="0"/>
              <a:t>9. _______ The class </a:t>
            </a:r>
            <a:r>
              <a:rPr lang="en-US" sz="2800" dirty="0" err="1" smtClean="0"/>
              <a:t>mammalia</a:t>
            </a:r>
            <a:r>
              <a:rPr lang="en-US" sz="2800" dirty="0" smtClean="0"/>
              <a:t> includes dogs, cats and rats.</a:t>
            </a:r>
            <a:br>
              <a:rPr lang="en-US" sz="2800" dirty="0" smtClean="0"/>
            </a:br>
            <a:r>
              <a:rPr lang="en-US" sz="2800" dirty="0" smtClean="0"/>
              <a:t>10. ______ A lion belongs to the genus </a:t>
            </a:r>
            <a:r>
              <a:rPr lang="en-US" sz="2800" dirty="0" err="1" smtClean="0"/>
              <a:t>Felis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11. ______ All mammals are primates.</a:t>
            </a:r>
            <a:br>
              <a:rPr lang="en-US" sz="2800" dirty="0" smtClean="0"/>
            </a:br>
            <a:r>
              <a:rPr lang="en-US" sz="2800" dirty="0" smtClean="0"/>
              <a:t>12. ______ Insects and lobsters are arthropods.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In each set, circle the pair that is most closely related.</a:t>
            </a:r>
          </a:p>
          <a:p>
            <a:r>
              <a:rPr lang="en-US" sz="3600" dirty="0" smtClean="0"/>
              <a:t>13. snakes &amp; crocodiles | snakes &amp; frogs </a:t>
            </a:r>
            <a:br>
              <a:rPr lang="en-US" sz="3600" dirty="0" smtClean="0"/>
            </a:br>
            <a:r>
              <a:rPr lang="en-US" sz="3600" dirty="0" smtClean="0"/>
              <a:t>14. rats &amp; cats | cats &amp; dogs</a:t>
            </a:r>
            <a:br>
              <a:rPr lang="en-US" sz="3600" dirty="0" smtClean="0"/>
            </a:br>
            <a:r>
              <a:rPr lang="en-US" sz="3600" dirty="0" smtClean="0"/>
              <a:t>15. insects &amp; lobsters | insects &amp; birds</a:t>
            </a:r>
            <a:br>
              <a:rPr lang="en-US" sz="3600" dirty="0" smtClean="0"/>
            </a:br>
            <a:r>
              <a:rPr lang="en-US" sz="3600" dirty="0" smtClean="0"/>
              <a:t>16. lions &amp; tigers | lions &amp; cougars</a:t>
            </a:r>
            <a:br>
              <a:rPr lang="en-US" sz="3600" dirty="0" smtClean="0"/>
            </a:br>
            <a:r>
              <a:rPr lang="en-US" sz="3600" dirty="0" smtClean="0"/>
              <a:t>17. foxes &amp; rats | foxes &amp; dogs</a:t>
            </a:r>
            <a:br>
              <a:rPr lang="en-US" sz="3600" dirty="0" smtClean="0"/>
            </a:br>
            <a:r>
              <a:rPr lang="en-US" sz="3600" dirty="0" smtClean="0"/>
              <a:t>18. cats &amp; dogs | cats &amp; lions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19. List (use species name) all the animals pictured that belong in the </a:t>
            </a:r>
            <a:r>
              <a:rPr lang="en-US" dirty="0" err="1" smtClean="0"/>
              <a:t>Felidae</a:t>
            </a:r>
            <a:r>
              <a:rPr lang="en-US" dirty="0" smtClean="0"/>
              <a:t> family.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20. The image does not show orders of insects. Suggest three categories of insects that would likely be grouped into orders. Hint: think about what kind of insects there are. Add your three categories to the image.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17.2 The Six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Evolutionary relationships are determined based on similarities in:</a:t>
            </a:r>
          </a:p>
          <a:p>
            <a:pPr marL="1136142" lvl="1" indent="-742950">
              <a:buFont typeface="+mj-lt"/>
              <a:buAutoNum type="arabicPeriod"/>
            </a:pPr>
            <a:r>
              <a:rPr lang="en-US" sz="3800" dirty="0" smtClean="0"/>
              <a:t>structure </a:t>
            </a:r>
          </a:p>
          <a:p>
            <a:pPr marL="1136142" lvl="1" indent="-742950">
              <a:buFont typeface="+mj-lt"/>
              <a:buAutoNum type="arabicPeriod"/>
            </a:pPr>
            <a:r>
              <a:rPr lang="en-US" sz="3800" dirty="0" smtClean="0"/>
              <a:t>breeding behavior </a:t>
            </a:r>
          </a:p>
          <a:p>
            <a:pPr marL="1136142" lvl="1" indent="-742950">
              <a:buFont typeface="+mj-lt"/>
              <a:buAutoNum type="arabicPeriod"/>
            </a:pPr>
            <a:r>
              <a:rPr lang="en-US" sz="3800" dirty="0" smtClean="0"/>
              <a:t>geographical distribution</a:t>
            </a:r>
          </a:p>
          <a:p>
            <a:pPr marL="1136142" lvl="1" indent="-742950">
              <a:buFont typeface="+mj-lt"/>
              <a:buAutoNum type="arabicPeriod"/>
            </a:pPr>
            <a:r>
              <a:rPr lang="en-US" sz="3800" dirty="0" smtClean="0"/>
              <a:t>chromosomes</a:t>
            </a:r>
          </a:p>
          <a:p>
            <a:pPr marL="1136142" lvl="1" indent="-742950">
              <a:buFont typeface="+mj-lt"/>
              <a:buAutoNum type="arabicPeriod"/>
            </a:pPr>
            <a:r>
              <a:rPr lang="en-US" sz="3800" dirty="0" smtClean="0"/>
              <a:t>biochemistry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Structural Similarities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Shared characteristics implies a common ancestor (species are closely related)</a:t>
            </a:r>
          </a:p>
          <a:p>
            <a:pPr lvl="1"/>
            <a:r>
              <a:rPr lang="en-US" sz="3800" dirty="0" smtClean="0"/>
              <a:t>Ex. Retractable claws </a:t>
            </a:r>
            <a:r>
              <a:rPr lang="en-US" sz="3800" dirty="0" smtClean="0">
                <a:sym typeface="Wingdings" pitchFamily="2" charset="2"/>
              </a:rPr>
              <a:t> cat family</a:t>
            </a:r>
          </a:p>
          <a:p>
            <a:pPr lvl="1"/>
            <a:r>
              <a:rPr lang="en-US" sz="3800" dirty="0" smtClean="0">
                <a:sym typeface="Wingdings" pitchFamily="2" charset="2"/>
              </a:rPr>
              <a:t>Ex. Thumbs  primate</a:t>
            </a:r>
          </a:p>
          <a:p>
            <a:pPr lvl="1"/>
            <a:r>
              <a:rPr lang="en-US" sz="3800" dirty="0" smtClean="0">
                <a:sym typeface="Wingdings" pitchFamily="2" charset="2"/>
              </a:rPr>
              <a:t>Ex. Dandelions &amp; sunflowers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Dandelions:          Sunflowers: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Both in family </a:t>
            </a:r>
            <a:r>
              <a:rPr lang="en-US" sz="4000" dirty="0" err="1" smtClean="0"/>
              <a:t>Asteraceae</a:t>
            </a:r>
            <a:endParaRPr lang="en-US" sz="4000" dirty="0"/>
          </a:p>
        </p:txBody>
      </p:sp>
      <p:pic>
        <p:nvPicPr>
          <p:cNvPr id="1026" name="Picture 2" descr="C:\Users\KimberlyEve\AppData\Local\Microsoft\Windows\Temporary Internet Files\Content.IE5\N3O12RXB\MPPH01214J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2743200" cy="1810512"/>
          </a:xfrm>
          <a:prstGeom prst="rect">
            <a:avLst/>
          </a:prstGeom>
          <a:noFill/>
        </p:spPr>
      </p:pic>
      <p:pic>
        <p:nvPicPr>
          <p:cNvPr id="1027" name="Picture 3" descr="C:\Users\KimberlyEve\AppData\Local\Microsoft\Windows\Temporary Internet Files\Content.IE5\5758I1P1\MPj042439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81400"/>
            <a:ext cx="1458068" cy="1980188"/>
          </a:xfrm>
          <a:prstGeom prst="rect">
            <a:avLst/>
          </a:prstGeom>
          <a:noFill/>
        </p:spPr>
      </p:pic>
      <p:pic>
        <p:nvPicPr>
          <p:cNvPr id="1028" name="Picture 4" descr="C:\Users\KimberlyEve\AppData\Local\Microsoft\Windows\Temporary Internet Files\Content.IE5\VNFE8TB7\MPj040383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00200"/>
            <a:ext cx="3208511" cy="2138172"/>
          </a:xfrm>
          <a:prstGeom prst="rect">
            <a:avLst/>
          </a:prstGeom>
          <a:noFill/>
        </p:spPr>
      </p:pic>
      <p:pic>
        <p:nvPicPr>
          <p:cNvPr id="1029" name="Picture 5" descr="C:\Users\KimberlyEve\AppData\Local\Microsoft\Windows\Temporary Internet Files\Content.IE5\GUZQ25BC\MPj040203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10000"/>
            <a:ext cx="1933956" cy="2418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Why do biologists classify all living things?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5 to 50 million species on earth</a:t>
            </a:r>
          </a:p>
          <a:p>
            <a:pPr>
              <a:spcBef>
                <a:spcPts val="0"/>
              </a:spcBef>
            </a:pPr>
            <a:endParaRPr lang="en-US" sz="3600" dirty="0" smtClean="0"/>
          </a:p>
          <a:p>
            <a:pPr>
              <a:spcBef>
                <a:spcPts val="0"/>
              </a:spcBef>
            </a:pPr>
            <a:r>
              <a:rPr lang="en-US" sz="3600" dirty="0" smtClean="0"/>
              <a:t>Only 1.5-2 million identified</a:t>
            </a:r>
          </a:p>
          <a:p>
            <a:pPr>
              <a:spcBef>
                <a:spcPts val="0"/>
              </a:spcBef>
            </a:pPr>
            <a:endParaRPr lang="en-US" sz="3600" dirty="0" smtClean="0"/>
          </a:p>
          <a:p>
            <a:pPr>
              <a:spcBef>
                <a:spcPts val="0"/>
              </a:spcBef>
            </a:pPr>
            <a:r>
              <a:rPr lang="en-US" sz="3600" dirty="0" smtClean="0"/>
              <a:t>Where are the majority of earth’s species found?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Breeding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Each species has a distinct mating season, rituals and ways of attracting mates</a:t>
            </a:r>
          </a:p>
          <a:p>
            <a:pPr lvl="1"/>
            <a:r>
              <a:rPr lang="en-US" sz="3800" dirty="0" smtClean="0"/>
              <a:t>Ex. Similar frogs with different sounds to attract mates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err="1" smtClean="0"/>
              <a:t>Hyla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versicolor</a:t>
            </a:r>
            <a:r>
              <a:rPr lang="en-US" sz="4000" i="1" dirty="0" smtClean="0"/>
              <a:t>             </a:t>
            </a:r>
            <a:r>
              <a:rPr lang="en-US" sz="4000" i="1" dirty="0" err="1" smtClean="0"/>
              <a:t>Hyla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chrysoscelis</a:t>
            </a:r>
            <a:endParaRPr lang="en-US" sz="4000" i="1" dirty="0"/>
          </a:p>
        </p:txBody>
      </p:sp>
      <p:pic>
        <p:nvPicPr>
          <p:cNvPr id="4" name="Content Placeholder 3" descr="versico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3469357" cy="2713037"/>
          </a:xfrm>
        </p:spPr>
      </p:pic>
      <p:pic>
        <p:nvPicPr>
          <p:cNvPr id="6" name="Picture 5" descr="chrysosceli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8657" y="1981200"/>
            <a:ext cx="3519542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4953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Both are called by the same common </a:t>
            </a:r>
          </a:p>
          <a:p>
            <a:r>
              <a:rPr lang="en-US" sz="2800" dirty="0" smtClean="0"/>
              <a:t>name, the gray </a:t>
            </a:r>
            <a:r>
              <a:rPr lang="en-US" sz="2800" dirty="0" err="1" smtClean="0"/>
              <a:t>treefrog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Geographical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Species may evolve into many species if isolated</a:t>
            </a:r>
          </a:p>
          <a:p>
            <a:pPr lvl="1"/>
            <a:r>
              <a:rPr lang="en-US" sz="3800" dirty="0" smtClean="0"/>
              <a:t>Ex. Galapagos Island finches</a:t>
            </a:r>
            <a:endParaRPr lang="en-US" sz="3800" dirty="0"/>
          </a:p>
        </p:txBody>
      </p:sp>
      <p:pic>
        <p:nvPicPr>
          <p:cNvPr id="5" name="Picture 4" descr="finch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038600"/>
            <a:ext cx="2743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finches</a:t>
            </a:r>
            <a:endParaRPr lang="en-US" dirty="0"/>
          </a:p>
        </p:txBody>
      </p:sp>
      <p:pic>
        <p:nvPicPr>
          <p:cNvPr id="4" name="Content Placeholder 3" descr="finc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3810000" cy="2867025"/>
          </a:xfrm>
        </p:spPr>
      </p:pic>
      <p:pic>
        <p:nvPicPr>
          <p:cNvPr id="5" name="Picture 4" descr="finches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1" y="2438400"/>
            <a:ext cx="5334000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Chromosome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Number and structure of chromosomes</a:t>
            </a:r>
          </a:p>
          <a:p>
            <a:pPr lvl="1"/>
            <a:r>
              <a:rPr lang="en-US" sz="3800" dirty="0" smtClean="0"/>
              <a:t>Ex. Cauliflower, cabbage, kale and broccoli </a:t>
            </a:r>
          </a:p>
        </p:txBody>
      </p:sp>
      <p:pic>
        <p:nvPicPr>
          <p:cNvPr id="2050" name="Picture 2" descr="C:\Users\KimberlyEve\AppData\Local\Microsoft\Windows\Temporary Internet Files\Content.IE5\N3O12RXB\MPj03139990000[1].jpg"/>
          <p:cNvPicPr>
            <a:picLocks noChangeAspect="1" noChangeArrowheads="1"/>
          </p:cNvPicPr>
          <p:nvPr/>
        </p:nvPicPr>
        <p:blipFill>
          <a:blip r:embed="rId2" cstate="print"/>
          <a:srcRect l="9347" t="6757" r="22889" b="12162"/>
          <a:stretch>
            <a:fillRect/>
          </a:stretch>
        </p:blipFill>
        <p:spPr bwMode="auto">
          <a:xfrm>
            <a:off x="0" y="4419600"/>
            <a:ext cx="2209800" cy="1828800"/>
          </a:xfrm>
          <a:prstGeom prst="rect">
            <a:avLst/>
          </a:prstGeom>
          <a:noFill/>
        </p:spPr>
      </p:pic>
      <p:pic>
        <p:nvPicPr>
          <p:cNvPr id="2051" name="Picture 3" descr="C:\Users\KimberlyEve\AppData\Local\Microsoft\Windows\Temporary Internet Files\Content.IE5\GUZQ25BC\MPj038787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084" y="4572000"/>
            <a:ext cx="2456916" cy="1752600"/>
          </a:xfrm>
          <a:prstGeom prst="rect">
            <a:avLst/>
          </a:prstGeom>
          <a:noFill/>
        </p:spPr>
      </p:pic>
      <p:pic>
        <p:nvPicPr>
          <p:cNvPr id="2053" name="Picture 5" descr="http://tbn0.google.com/images?q=tbn:Yme2yF7kPH-3NM:http://aggie-horticulture.tamu.edu/extension/Texascrops/brassicacolecrops/cabbage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95800"/>
            <a:ext cx="1905000" cy="1825071"/>
          </a:xfrm>
          <a:prstGeom prst="rect">
            <a:avLst/>
          </a:prstGeom>
          <a:noFill/>
        </p:spPr>
      </p:pic>
      <p:pic>
        <p:nvPicPr>
          <p:cNvPr id="2055" name="Picture 7" descr="http://tbn0.google.com/images?q=tbn:H_WICGmCtgRJeM:http://bilingualbaby.files.wordpress.com/2008/03/inside_products_kal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495800"/>
            <a:ext cx="207685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89120"/>
          </a:xfrm>
        </p:spPr>
        <p:txBody>
          <a:bodyPr>
            <a:normAutofit/>
          </a:bodyPr>
          <a:lstStyle/>
          <a:p>
            <a:pPr lvl="1"/>
            <a:r>
              <a:rPr lang="en-US" sz="3800" dirty="0" smtClean="0"/>
              <a:t>Ex. Chimps, humans, gorillas</a:t>
            </a:r>
          </a:p>
        </p:txBody>
      </p:sp>
      <p:pic>
        <p:nvPicPr>
          <p:cNvPr id="48132" name="Picture 4" descr="http://www.kqed.org/quest/blog/wp-content/uploads/2008/05/hum-chimp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267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5.  Biochemistry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153400" cy="4389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Similar DNA sequences will result in similar proteins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Protein that determines </a:t>
            </a:r>
          </a:p>
          <a:p>
            <a:pPr lvl="1">
              <a:buNone/>
            </a:pPr>
            <a:r>
              <a:rPr lang="en-US" sz="3600" dirty="0" smtClean="0"/>
              <a:t>  </a:t>
            </a:r>
            <a:r>
              <a:rPr lang="en-US" sz="3600" dirty="0" err="1" smtClean="0"/>
              <a:t>rh</a:t>
            </a:r>
            <a:r>
              <a:rPr lang="en-US" sz="3600" dirty="0" smtClean="0"/>
              <a:t> factor in human blood </a:t>
            </a:r>
          </a:p>
          <a:p>
            <a:pPr lvl="1">
              <a:buNone/>
            </a:pPr>
            <a:r>
              <a:rPr lang="en-US" sz="3600" dirty="0" smtClean="0"/>
              <a:t>  (+ or -) was first found in  </a:t>
            </a:r>
          </a:p>
          <a:p>
            <a:pPr lvl="1">
              <a:buNone/>
            </a:pPr>
            <a:r>
              <a:rPr lang="en-US" sz="3600" dirty="0" smtClean="0"/>
              <a:t>  the </a:t>
            </a:r>
            <a:r>
              <a:rPr lang="en-US" sz="3600" dirty="0" err="1" smtClean="0"/>
              <a:t>Rhesis</a:t>
            </a:r>
            <a:r>
              <a:rPr lang="en-US" sz="3600" dirty="0" smtClean="0"/>
              <a:t> monkey</a:t>
            </a:r>
            <a:endParaRPr lang="en-US" sz="3600" dirty="0"/>
          </a:p>
        </p:txBody>
      </p:sp>
      <p:pic>
        <p:nvPicPr>
          <p:cNvPr id="49154" name="Picture 2" descr="Image: Rhesus macaque mon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971800"/>
            <a:ext cx="2381250" cy="322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Phylogeny – </a:t>
            </a:r>
            <a:r>
              <a:rPr lang="en-US" sz="4000" dirty="0" smtClean="0"/>
              <a:t>the evolutionary history of </a:t>
            </a:r>
            <a:r>
              <a:rPr lang="en-US" sz="4000" smtClean="0"/>
              <a:t>a species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Cladistics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One system of classification based on </a:t>
            </a:r>
            <a:r>
              <a:rPr lang="en-US" sz="4000" dirty="0" smtClean="0"/>
              <a:t>phylogeny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 smtClean="0"/>
              <a:t>Cladogram</a:t>
            </a:r>
            <a:r>
              <a:rPr lang="en-US" dirty="0" smtClean="0"/>
              <a:t> of vertebrates</a:t>
            </a:r>
            <a:endParaRPr lang="en-US" dirty="0"/>
          </a:p>
        </p:txBody>
      </p:sp>
      <p:pic>
        <p:nvPicPr>
          <p:cNvPr id="50178" name="Picture 2" descr="Cladogram of select vertebrates showing &#10;     where certain characters app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781800" cy="4804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are animals grouped at the zoo?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Old Method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New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2800" dirty="0" smtClean="0"/>
              <a:t>Cages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$$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Free to move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Looks like environment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Archaebacteria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Eubacteria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Protista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Fungi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Plantae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Animalia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2672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Prokaryotes:  </a:t>
            </a:r>
          </a:p>
          <a:p>
            <a:pPr>
              <a:buNone/>
            </a:pPr>
            <a:r>
              <a:rPr lang="en-US" sz="2400" dirty="0" smtClean="0"/>
              <a:t>	-microscopic, unicellular organisms</a:t>
            </a:r>
          </a:p>
          <a:p>
            <a:pPr>
              <a:buNone/>
            </a:pPr>
            <a:r>
              <a:rPr lang="en-US" sz="2400" dirty="0" smtClean="0"/>
              <a:t>	-no membrane-bound nucleus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Eukaryotes:</a:t>
            </a:r>
          </a:p>
          <a:p>
            <a:pPr>
              <a:buNone/>
            </a:pPr>
            <a:r>
              <a:rPr lang="en-US" sz="2400" dirty="0" smtClean="0"/>
              <a:t>	-cell(s) have a membrane-bound nucleus and organelles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5" name="Right Brace 4"/>
          <p:cNvSpPr/>
          <p:nvPr/>
        </p:nvSpPr>
        <p:spPr>
          <a:xfrm>
            <a:off x="4114800" y="2133600"/>
            <a:ext cx="685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2895600" y="3352800"/>
            <a:ext cx="17526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505712"/>
          </a:xfrm>
        </p:spPr>
        <p:txBody>
          <a:bodyPr>
            <a:noAutofit/>
          </a:bodyPr>
          <a:lstStyle/>
          <a:p>
            <a:r>
              <a:rPr lang="en-US" dirty="0" smtClean="0"/>
              <a:t>How are organisms placed into their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Cell type </a:t>
            </a:r>
          </a:p>
          <a:p>
            <a:pPr>
              <a:buNone/>
            </a:pPr>
            <a:r>
              <a:rPr lang="en-US" sz="4000" dirty="0" smtClean="0"/>
              <a:t>		(prokaryotic/eukaryotic)</a:t>
            </a:r>
          </a:p>
          <a:p>
            <a:r>
              <a:rPr lang="en-US" sz="4000" dirty="0" smtClean="0"/>
              <a:t>Methods of obtaining food/energy</a:t>
            </a:r>
          </a:p>
          <a:p>
            <a:pPr>
              <a:buNone/>
            </a:pPr>
            <a:r>
              <a:rPr lang="en-US" sz="4000" dirty="0" smtClean="0"/>
              <a:t>		(autotrophic/heterotrophic)</a:t>
            </a:r>
          </a:p>
          <a:p>
            <a:r>
              <a:rPr lang="en-US" sz="4000" dirty="0" smtClean="0"/>
              <a:t>Number of cells 	(unicellular/multicellular)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Archaebacteria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8768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Number identified species:  300</a:t>
            </a:r>
          </a:p>
          <a:p>
            <a:r>
              <a:rPr lang="en-US" sz="3600" dirty="0" smtClean="0"/>
              <a:t>Found in extreme environments: swamps, hydrothermal vents (no oxygen)</a:t>
            </a:r>
          </a:p>
          <a:p>
            <a:r>
              <a:rPr lang="en-US" sz="3600" dirty="0" smtClean="0"/>
              <a:t>Prokaryotic, cell walls, only single celled</a:t>
            </a:r>
          </a:p>
          <a:p>
            <a:r>
              <a:rPr lang="en-US" sz="3600" dirty="0" smtClean="0"/>
              <a:t>Chemosynthetic (make food from chemicals)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Archaebacteria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trc.ucdavis.edu/biosci10v/bis10v/week7/7webimages/8415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05000"/>
            <a:ext cx="2000250" cy="1600200"/>
          </a:xfrm>
          <a:prstGeom prst="rect">
            <a:avLst/>
          </a:prstGeom>
          <a:noFill/>
        </p:spPr>
      </p:pic>
      <p:pic>
        <p:nvPicPr>
          <p:cNvPr id="1028" name="Picture 4" descr="Image:Colourful Thermophilic Archaebacteria Stain in Midway Geyser Bas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5562600" cy="3692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562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Midway Geyser Basin </a:t>
            </a:r>
          </a:p>
          <a:p>
            <a:r>
              <a:rPr lang="en-US" sz="2400" dirty="0" smtClean="0"/>
              <a:t>– Yellowstone National Park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191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Archaebacteria</a:t>
            </a:r>
            <a:r>
              <a:rPr lang="en-US" sz="2000" dirty="0" smtClean="0"/>
              <a:t> that live in these geysers are called </a:t>
            </a:r>
            <a:r>
              <a:rPr lang="en-US" sz="2000" b="1" dirty="0" err="1" smtClean="0"/>
              <a:t>thermophiles</a:t>
            </a:r>
            <a:endParaRPr lang="en-US" sz="2000" b="1" dirty="0" smtClean="0"/>
          </a:p>
          <a:p>
            <a:r>
              <a:rPr lang="en-US" sz="2000" dirty="0" smtClean="0"/>
              <a:t>(heat-loving)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Eubacteria</a:t>
            </a:r>
            <a:r>
              <a:rPr lang="en-US" dirty="0" smtClean="0"/>
              <a:t> (“true” bacteria)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Number of identified species: 9,000</a:t>
            </a:r>
            <a:endParaRPr lang="en-US" sz="3600" dirty="0" smtClean="0"/>
          </a:p>
          <a:p>
            <a:r>
              <a:rPr lang="en-US" sz="3600" dirty="0" smtClean="0"/>
              <a:t>Very strong cell wall</a:t>
            </a:r>
          </a:p>
          <a:p>
            <a:r>
              <a:rPr lang="en-US" sz="3600" dirty="0" smtClean="0"/>
              <a:t>Some are autotrophic (produce their own food – ex. Photosynthesis) </a:t>
            </a:r>
          </a:p>
          <a:p>
            <a:r>
              <a:rPr lang="en-US" sz="3600" dirty="0" smtClean="0"/>
              <a:t>Some are heterotrophic (must take food in)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Eubacteria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Bacteria you’re most familiar with </a:t>
            </a:r>
          </a:p>
          <a:p>
            <a:pPr lvl="1"/>
            <a:r>
              <a:rPr lang="en-US" sz="3400" dirty="0" smtClean="0"/>
              <a:t>Streptococcus – causes strep throat</a:t>
            </a:r>
          </a:p>
          <a:p>
            <a:pPr lvl="1"/>
            <a:r>
              <a:rPr lang="en-US" sz="3400" dirty="0" smtClean="0"/>
              <a:t>E. coli – normally in digestive tract, can contaminate food</a:t>
            </a:r>
          </a:p>
          <a:p>
            <a:pPr lvl="1"/>
            <a:endParaRPr lang="en-US" sz="3400" dirty="0" smtClean="0"/>
          </a:p>
          <a:p>
            <a:pPr lvl="1"/>
            <a:endParaRPr lang="en-US" sz="3400" dirty="0" smtClean="0"/>
          </a:p>
          <a:p>
            <a:pPr lvl="1"/>
            <a:endParaRPr lang="en-US" sz="3400" dirty="0" smtClean="0"/>
          </a:p>
          <a:p>
            <a:r>
              <a:rPr lang="en-US" sz="3600" dirty="0" smtClean="0"/>
              <a:t>Most are harmless or even helpful</a:t>
            </a:r>
          </a:p>
          <a:p>
            <a:pPr lvl="1"/>
            <a:endParaRPr lang="en-US" sz="3400" dirty="0" smtClean="0"/>
          </a:p>
        </p:txBody>
      </p:sp>
      <p:pic>
        <p:nvPicPr>
          <p:cNvPr id="59394" name="Picture 2" descr="http://tbn0.google.com/images?q=tbn:jCu6FAuXYmtewM:http://www.emc.maricopa.edu/faculty/farabee/BIOBK/ecolism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2209800" cy="1752600"/>
          </a:xfrm>
          <a:prstGeom prst="rect">
            <a:avLst/>
          </a:prstGeom>
          <a:noFill/>
        </p:spPr>
      </p:pic>
      <p:pic>
        <p:nvPicPr>
          <p:cNvPr id="59396" name="Picture 4" descr="http://tbn0.google.com/images?q=tbn:qTOHFKk9bO3q9M:http://images.encarta.msn.com/xrefmedia/sharemed/targets/images/pho/t028/T028362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038600"/>
            <a:ext cx="2209801" cy="1640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153400" cy="54864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Archaebacteria</a:t>
            </a:r>
            <a:r>
              <a:rPr lang="en-US" sz="4000" dirty="0" smtClean="0"/>
              <a:t> and </a:t>
            </a:r>
            <a:r>
              <a:rPr lang="en-US" sz="4000" dirty="0" err="1" smtClean="0"/>
              <a:t>Eubacteria</a:t>
            </a:r>
            <a:r>
              <a:rPr lang="en-US" sz="4000" dirty="0" smtClean="0"/>
              <a:t> previously classified into same kingdom, </a:t>
            </a:r>
            <a:r>
              <a:rPr lang="en-US" sz="4000" dirty="0" err="1" smtClean="0"/>
              <a:t>Monera</a:t>
            </a:r>
            <a:endParaRPr lang="en-US" sz="4000" dirty="0" smtClean="0"/>
          </a:p>
          <a:p>
            <a:r>
              <a:rPr lang="en-US" sz="4000" dirty="0" smtClean="0"/>
              <a:t>Late 1970s – </a:t>
            </a:r>
            <a:r>
              <a:rPr lang="en-US" sz="4000" dirty="0" err="1" smtClean="0"/>
              <a:t>archaebacteria</a:t>
            </a:r>
            <a:r>
              <a:rPr lang="en-US" sz="4000" dirty="0" smtClean="0"/>
              <a:t> discovered</a:t>
            </a:r>
          </a:p>
          <a:p>
            <a:r>
              <a:rPr lang="en-US" sz="4000" dirty="0" smtClean="0"/>
              <a:t>Fossils found that are from 3.4 billion years ago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</a:t>
            </a:r>
            <a:r>
              <a:rPr lang="en-US" sz="3600" dirty="0" smtClean="0"/>
              <a:t>“Dumping Ground of Kingdoms”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Number of identified species:  200,000</a:t>
            </a:r>
          </a:p>
          <a:p>
            <a:r>
              <a:rPr lang="en-US" sz="4000" dirty="0" smtClean="0"/>
              <a:t>Unicellular and multicellular eukaryotes</a:t>
            </a:r>
          </a:p>
          <a:p>
            <a:r>
              <a:rPr lang="en-US" sz="4000" dirty="0" smtClean="0"/>
              <a:t>Found in moist environments</a:t>
            </a:r>
          </a:p>
          <a:p>
            <a:r>
              <a:rPr lang="en-US" sz="4000" dirty="0" smtClean="0"/>
              <a:t>Fossils found that are from 2 billion years 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Divided into 3 groups:</a:t>
            </a:r>
            <a:endParaRPr lang="en-US" sz="4000" dirty="0"/>
          </a:p>
        </p:txBody>
      </p:sp>
      <p:pic>
        <p:nvPicPr>
          <p:cNvPr id="4" name="Picture 8" descr="slimem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2786059" cy="2057400"/>
          </a:xfrm>
          <a:prstGeom prst="rect">
            <a:avLst/>
          </a:prstGeom>
          <a:noFill/>
        </p:spPr>
      </p:pic>
      <p:pic>
        <p:nvPicPr>
          <p:cNvPr id="63490" name="Picture 2" descr="http://www.fcps.edu/islandcreekes/ecology/Miscellaneous/Paramecium/parameciu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743200"/>
            <a:ext cx="2319753" cy="1828800"/>
          </a:xfrm>
          <a:prstGeom prst="rect">
            <a:avLst/>
          </a:prstGeom>
          <a:noFill/>
        </p:spPr>
      </p:pic>
      <p:pic>
        <p:nvPicPr>
          <p:cNvPr id="63494" name="Picture 6" descr="http://io.uwinnipeg.ca/~simmons/16cm05/1116/28-20x1-KelpForest.jpg"/>
          <p:cNvPicPr>
            <a:picLocks noChangeAspect="1" noChangeArrowheads="1"/>
          </p:cNvPicPr>
          <p:nvPr/>
        </p:nvPicPr>
        <p:blipFill>
          <a:blip r:embed="rId4" cstate="print"/>
          <a:srcRect r="53143"/>
          <a:stretch>
            <a:fillRect/>
          </a:stretch>
        </p:blipFill>
        <p:spPr bwMode="auto">
          <a:xfrm>
            <a:off x="6477000" y="1524000"/>
            <a:ext cx="2149450" cy="3276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4549676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Fungus-like </a:t>
            </a:r>
            <a:r>
              <a:rPr lang="en-US" sz="2400" dirty="0" smtClean="0"/>
              <a:t>(</a:t>
            </a:r>
            <a:r>
              <a:rPr lang="en-US" sz="2400" dirty="0" err="1" smtClean="0"/>
              <a:t>heterotrophs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Ex. Slime mold – found on forest floor, decaying logs, etc.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47244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Animal-like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heterotrophs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Ex. Paramecia – found  in aquatic environments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4919008"/>
            <a:ext cx="3083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Plant-like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autotrophs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Ex. Kelp (seaweed)-</a:t>
            </a:r>
          </a:p>
          <a:p>
            <a:r>
              <a:rPr lang="en-US" sz="2400" dirty="0" smtClean="0"/>
              <a:t>Found in aquatic </a:t>
            </a:r>
          </a:p>
          <a:p>
            <a:r>
              <a:rPr lang="en-US" sz="2400" dirty="0" smtClean="0"/>
              <a:t>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Fungi – Earth’s Decomposers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Number of identified species: 100,800</a:t>
            </a:r>
          </a:p>
          <a:p>
            <a:r>
              <a:rPr lang="en-US" sz="4000" dirty="0" smtClean="0"/>
              <a:t>Unicellular and multicellular heterotrophic eukaryotes</a:t>
            </a:r>
          </a:p>
          <a:p>
            <a:pPr lvl="1"/>
            <a:r>
              <a:rPr lang="en-US" sz="3800" dirty="0" smtClean="0"/>
              <a:t>Obtain food by absorbing nutrients from organisms</a:t>
            </a:r>
          </a:p>
          <a:p>
            <a:r>
              <a:rPr lang="en-US" sz="4000" dirty="0" smtClean="0"/>
              <a:t>Stationary (not mobile)</a:t>
            </a:r>
          </a:p>
          <a:p>
            <a:r>
              <a:rPr lang="en-US" sz="4000" dirty="0" smtClean="0"/>
              <a:t>Cell walls composed of chitin 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17.1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grouping of objects or information based on similarities</a:t>
            </a:r>
          </a:p>
          <a:p>
            <a:endParaRPr lang="en-US" sz="4000" dirty="0" smtClean="0"/>
          </a:p>
          <a:p>
            <a:r>
              <a:rPr lang="en-US" sz="4000" u="sng" dirty="0" smtClean="0"/>
              <a:t>Taxonomy</a:t>
            </a:r>
            <a:r>
              <a:rPr lang="en-US" sz="4000" dirty="0" smtClean="0"/>
              <a:t> – the branch of biology that groups and names organisms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Grouped by shape &amp; reproduction</a:t>
            </a:r>
          </a:p>
          <a:p>
            <a:r>
              <a:rPr lang="en-US" sz="3600" dirty="0" smtClean="0"/>
              <a:t>Ex. Mushroom, mildew, molds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Fossils found from 400 million years ago</a:t>
            </a:r>
          </a:p>
          <a:p>
            <a:endParaRPr lang="en-US" sz="4000" dirty="0"/>
          </a:p>
        </p:txBody>
      </p:sp>
      <p:pic>
        <p:nvPicPr>
          <p:cNvPr id="2050" name="Picture 2" descr="http://tbn0.google.com/images?q=tbn:kDN7TKn3WYEaCM:http://www.northamptonshirewildlife.co.uk/Images/FungiGil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2305048" cy="2057400"/>
          </a:xfrm>
          <a:prstGeom prst="rect">
            <a:avLst/>
          </a:prstGeom>
          <a:noFill/>
        </p:spPr>
      </p:pic>
      <p:pic>
        <p:nvPicPr>
          <p:cNvPr id="2054" name="Picture 6" descr="http://msucares.com/newsletters/pests/infobytes/images/zmildew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2514600" cy="2256705"/>
          </a:xfrm>
          <a:prstGeom prst="rect">
            <a:avLst/>
          </a:prstGeom>
          <a:noFill/>
        </p:spPr>
      </p:pic>
      <p:pic>
        <p:nvPicPr>
          <p:cNvPr id="6" name="Picture 5" descr="ringw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048000"/>
            <a:ext cx="1972850" cy="2400300"/>
          </a:xfrm>
          <a:prstGeom prst="rect">
            <a:avLst/>
          </a:prstGeom>
        </p:spPr>
      </p:pic>
      <p:pic>
        <p:nvPicPr>
          <p:cNvPr id="7" name="Picture 6" descr="AthletesFoot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3429000"/>
            <a:ext cx="2209800" cy="1617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Plants – Oxygen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Number of identified species: 260,000</a:t>
            </a:r>
          </a:p>
          <a:p>
            <a:r>
              <a:rPr lang="en-US" sz="3600" dirty="0" smtClean="0"/>
              <a:t>Multicellular, autotrophic eukaryotes</a:t>
            </a:r>
          </a:p>
          <a:p>
            <a:r>
              <a:rPr lang="en-US" sz="3600" dirty="0" smtClean="0"/>
              <a:t>Cell wall of cellulose</a:t>
            </a:r>
          </a:p>
          <a:p>
            <a:r>
              <a:rPr lang="en-US" sz="3600" dirty="0" smtClean="0"/>
              <a:t>Stationary; organ systems present</a:t>
            </a:r>
          </a:p>
          <a:p>
            <a:r>
              <a:rPr lang="en-US" sz="3600" dirty="0" smtClean="0"/>
              <a:t>Grouped by:  </a:t>
            </a:r>
          </a:p>
          <a:p>
            <a:pPr>
              <a:buNone/>
            </a:pPr>
            <a:r>
              <a:rPr lang="en-US" sz="3600" dirty="0" smtClean="0"/>
              <a:t>		seeds/spores, vascular/non-vascular</a:t>
            </a:r>
          </a:p>
          <a:p>
            <a:r>
              <a:rPr lang="en-US" sz="3600" dirty="0" smtClean="0"/>
              <a:t>Fossils from 400 million years ago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Ex. Moss, ferns, flowers, grass, shrubs, trees</a:t>
            </a:r>
            <a:endParaRPr lang="en-US" dirty="0"/>
          </a:p>
        </p:txBody>
      </p:sp>
      <p:pic>
        <p:nvPicPr>
          <p:cNvPr id="66562" name="Picture 2" descr="http://www.coolantarctica.com/gallery2/plants/images/plants_1000_m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276600" cy="2201875"/>
          </a:xfrm>
          <a:prstGeom prst="rect">
            <a:avLst/>
          </a:prstGeom>
          <a:noFill/>
        </p:spPr>
      </p:pic>
      <p:pic>
        <p:nvPicPr>
          <p:cNvPr id="66566" name="Picture 6" descr="Fern Forest Fern Seamless Background Tile Image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2105025" cy="1990725"/>
          </a:xfrm>
          <a:prstGeom prst="rect">
            <a:avLst/>
          </a:prstGeom>
          <a:noFill/>
        </p:spPr>
      </p:pic>
      <p:pic>
        <p:nvPicPr>
          <p:cNvPr id="66568" name="Picture 8" descr="http://tbn0.google.com/images?q=tbn:EIdva20udMNnAM:http://www.hermann-uwe.de/files/images/blue_flower.preview_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800600"/>
            <a:ext cx="1951288" cy="1524000"/>
          </a:xfrm>
          <a:prstGeom prst="rect">
            <a:avLst/>
          </a:prstGeom>
          <a:noFill/>
        </p:spPr>
      </p:pic>
      <p:pic>
        <p:nvPicPr>
          <p:cNvPr id="66570" name="Picture 10" descr="http://tbn0.google.com/images?q=tbn:X1kBbk2zfVZv0M:http://www.bigtreesupply.com/modules/articles/images/content/Image/landing_evergree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057400"/>
            <a:ext cx="1733548" cy="2286000"/>
          </a:xfrm>
          <a:prstGeom prst="rect">
            <a:avLst/>
          </a:prstGeom>
          <a:noFill/>
        </p:spPr>
      </p:pic>
      <p:pic>
        <p:nvPicPr>
          <p:cNvPr id="66572" name="Picture 12" descr="http://tbn0.google.com/images?q=tbn:oow7VQHuhQ8cOM:http://www.inkycircus.com/jargon/images/grass_by_conformit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800600"/>
            <a:ext cx="2026763" cy="1524000"/>
          </a:xfrm>
          <a:prstGeom prst="rect">
            <a:avLst/>
          </a:prstGeom>
          <a:noFill/>
        </p:spPr>
      </p:pic>
      <p:pic>
        <p:nvPicPr>
          <p:cNvPr id="66574" name="Picture 14" descr="http://tbn0.google.com/images?q=tbn:4wjgyPD41ugk0M:http://img2.timeinc.net/toh/i/a/yard/shrub-borders-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4419600"/>
            <a:ext cx="205739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Banyan</a:t>
            </a:r>
            <a:endParaRPr lang="en-US" dirty="0"/>
          </a:p>
        </p:txBody>
      </p:sp>
      <p:pic>
        <p:nvPicPr>
          <p:cNvPr id="2050" name="Picture 2" descr="F:\personal\wedding222\honeymoon\HPIM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791200" cy="4327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personal\wedding222\honeymoon\HPIM0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11272"/>
            <a:ext cx="4114800" cy="550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Animals – Mobile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3340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Number of identified species: 1.3 million</a:t>
            </a:r>
          </a:p>
          <a:p>
            <a:r>
              <a:rPr lang="en-US" sz="3600" dirty="0" smtClean="0"/>
              <a:t>Multicellular, heterotrophic eukaryotes</a:t>
            </a:r>
          </a:p>
          <a:p>
            <a:r>
              <a:rPr lang="en-US" sz="3600" dirty="0" smtClean="0"/>
              <a:t>No cell walls</a:t>
            </a:r>
          </a:p>
          <a:p>
            <a:r>
              <a:rPr lang="en-US" sz="3600" dirty="0" smtClean="0"/>
              <a:t>Complex organ systems</a:t>
            </a:r>
          </a:p>
          <a:p>
            <a:r>
              <a:rPr lang="en-US" sz="3600" dirty="0" smtClean="0"/>
              <a:t>Grouped by:  symmetry, backbone, reproduction, segmented, body covering</a:t>
            </a:r>
          </a:p>
          <a:p>
            <a:r>
              <a:rPr lang="en-US" sz="3600" dirty="0" smtClean="0"/>
              <a:t>Fossils found that are from 700 millions years ago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Sponges, jellyfish, worms, insects, mollusks, starfish, vertebrates</a:t>
            </a:r>
            <a:endParaRPr lang="en-US" sz="3600" dirty="0"/>
          </a:p>
        </p:txBody>
      </p:sp>
      <p:pic>
        <p:nvPicPr>
          <p:cNvPr id="68610" name="Picture 2" descr="http://tbn0.google.com/images?q=tbn:cgsk-VkjcSB_8M:http://www.ratemyscreensaver.com/wp-content/uploads/2007/04/windowslivewriterjellyfishcuriouscreatures-ff89jellyfish11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09800"/>
            <a:ext cx="1752599" cy="2581787"/>
          </a:xfrm>
          <a:prstGeom prst="rect">
            <a:avLst/>
          </a:prstGeom>
          <a:noFill/>
        </p:spPr>
      </p:pic>
      <p:pic>
        <p:nvPicPr>
          <p:cNvPr id="68612" name="Picture 4" descr="earthwor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2667000" cy="1960246"/>
          </a:xfrm>
          <a:prstGeom prst="rect">
            <a:avLst/>
          </a:prstGeom>
          <a:noFill/>
        </p:spPr>
      </p:pic>
      <p:pic>
        <p:nvPicPr>
          <p:cNvPr id="68614" name="Picture 6" descr="Photo: A starfish seems to glow with its bright red colo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876800"/>
            <a:ext cx="2571750" cy="1772866"/>
          </a:xfrm>
          <a:prstGeom prst="rect">
            <a:avLst/>
          </a:prstGeom>
          <a:noFill/>
        </p:spPr>
      </p:pic>
      <p:pic>
        <p:nvPicPr>
          <p:cNvPr id="68616" name="Picture 8" descr="http://naturalmichigan.net/gallery%20insects%20monar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743200"/>
            <a:ext cx="2590800" cy="2070058"/>
          </a:xfrm>
          <a:prstGeom prst="rect">
            <a:avLst/>
          </a:prstGeom>
          <a:noFill/>
        </p:spPr>
      </p:pic>
      <p:pic>
        <p:nvPicPr>
          <p:cNvPr id="68618" name="Picture 10" descr="http://infusion.allconet.org/webquest/Nautil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953000"/>
            <a:ext cx="151447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Dichotomous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Dichotomous Key Example</a:t>
            </a:r>
          </a:p>
          <a:p>
            <a:pPr lvl="1"/>
            <a:r>
              <a:rPr lang="en-US" dirty="0" smtClean="0">
                <a:hlinkClick r:id="rId2"/>
              </a:rPr>
              <a:t>http://www.biologycorner.com/bio1/taxonomy.html</a:t>
            </a:r>
            <a:endParaRPr lang="en-US" dirty="0" smtClean="0"/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sz="4000" dirty="0" smtClean="0"/>
              <a:t>Now it’s your turn!</a:t>
            </a:r>
          </a:p>
          <a:p>
            <a:pPr lvl="1"/>
            <a:r>
              <a:rPr lang="en-US" dirty="0" smtClean="0">
                <a:hlinkClick r:id="rId3"/>
              </a:rPr>
              <a:t>http://www.nclark.net/Classification</a:t>
            </a:r>
            <a:endParaRPr lang="en-US" dirty="0" smtClean="0"/>
          </a:p>
          <a:p>
            <a:pPr lvl="1"/>
            <a:endParaRPr lang="en-US" sz="3800" dirty="0" smtClean="0"/>
          </a:p>
          <a:p>
            <a:pPr lvl="1"/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Work with your partner to list 5 things that you classify (or that you </a:t>
            </a:r>
            <a:r>
              <a:rPr lang="en-US" sz="3600" i="1" dirty="0" smtClean="0"/>
              <a:t>could</a:t>
            </a:r>
            <a:r>
              <a:rPr lang="en-US" sz="3600" dirty="0" smtClean="0"/>
              <a:t> classify)</a:t>
            </a:r>
          </a:p>
          <a:p>
            <a:pPr lvl="1"/>
            <a:r>
              <a:rPr lang="en-US" sz="3400" dirty="0" smtClean="0"/>
              <a:t>Ex. clothes</a:t>
            </a:r>
          </a:p>
          <a:p>
            <a:r>
              <a:rPr lang="en-US" sz="3600" dirty="0" smtClean="0"/>
              <a:t>Choose one of your examples, explain in detail your classification system</a:t>
            </a:r>
          </a:p>
          <a:p>
            <a:pPr lvl="1"/>
            <a:r>
              <a:rPr lang="en-US" sz="3200" dirty="0" smtClean="0"/>
              <a:t>Ex. Type, color, season</a:t>
            </a:r>
          </a:p>
          <a:p>
            <a:pPr lvl="1">
              <a:buNone/>
            </a:pP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History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Aristotle (300s B.C.) –       developed first method</a:t>
            </a:r>
          </a:p>
          <a:p>
            <a:r>
              <a:rPr lang="en-US" sz="4000" dirty="0" smtClean="0"/>
              <a:t>2 groups:</a:t>
            </a:r>
          </a:p>
          <a:p>
            <a:pPr lvl="1"/>
            <a:r>
              <a:rPr lang="en-US" sz="3800" u="sng" dirty="0" smtClean="0"/>
              <a:t>Plants</a:t>
            </a:r>
            <a:r>
              <a:rPr lang="en-US" sz="3800" dirty="0" smtClean="0"/>
              <a:t>			</a:t>
            </a:r>
            <a:r>
              <a:rPr lang="en-US" sz="3800" u="sng" dirty="0" smtClean="0"/>
              <a:t>Animals</a:t>
            </a:r>
          </a:p>
          <a:p>
            <a:pPr lvl="2">
              <a:spcBef>
                <a:spcPts val="0"/>
              </a:spcBef>
              <a:buNone/>
            </a:pPr>
            <a:r>
              <a:rPr lang="en-US" sz="3200" dirty="0" smtClean="0"/>
              <a:t>size			habitat (land, water, air)</a:t>
            </a:r>
          </a:p>
          <a:p>
            <a:pPr lvl="2">
              <a:spcBef>
                <a:spcPts val="0"/>
              </a:spcBef>
              <a:buNone/>
            </a:pPr>
            <a:r>
              <a:rPr lang="en-US" sz="3200" dirty="0" smtClean="0"/>
              <a:t>structure		w/blood, w/o blood </a:t>
            </a:r>
          </a:p>
          <a:p>
            <a:pPr lvl="2">
              <a:spcBef>
                <a:spcPts val="0"/>
              </a:spcBef>
              <a:buNone/>
            </a:pPr>
            <a:r>
              <a:rPr lang="en-US" sz="3200" dirty="0" smtClean="0"/>
              <a:t>herbs, shrubs, trees	</a:t>
            </a:r>
          </a:p>
          <a:p>
            <a:pPr lvl="2">
              <a:spcBef>
                <a:spcPts val="0"/>
              </a:spcBef>
              <a:buNone/>
            </a:pPr>
            <a:endParaRPr lang="en-US" sz="3300" dirty="0"/>
          </a:p>
        </p:txBody>
      </p:sp>
      <p:pic>
        <p:nvPicPr>
          <p:cNvPr id="2050" name="Picture 2" descr="C:\Users\KimberlyEve\AppData\Local\Microsoft\Windows\Temporary Internet Files\Content.IE5\GUZQ25BC\MCj03536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76400"/>
            <a:ext cx="1600200" cy="260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History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/>
              <a:t>Carolus Linnaeus (mid 1700s) – developed system we use today</a:t>
            </a:r>
          </a:p>
          <a:p>
            <a:pPr>
              <a:spcBef>
                <a:spcPts val="0"/>
              </a:spcBef>
            </a:pP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4000" dirty="0" smtClean="0"/>
              <a:t>Based on physical characteristics</a:t>
            </a:r>
          </a:p>
          <a:p>
            <a:pPr>
              <a:spcBef>
                <a:spcPts val="0"/>
              </a:spcBef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 word naming system</a:t>
            </a:r>
            <a:endParaRPr lang="en-US" sz="4000" u="sng" dirty="0" smtClean="0"/>
          </a:p>
          <a:p>
            <a:r>
              <a:rPr lang="en-US" sz="4000" i="1" dirty="0" smtClean="0"/>
              <a:t>Genus species</a:t>
            </a:r>
          </a:p>
          <a:p>
            <a:pPr lvl="1"/>
            <a:r>
              <a:rPr lang="en-US" sz="3800" i="1" dirty="0" smtClean="0"/>
              <a:t>Genus – </a:t>
            </a:r>
            <a:r>
              <a:rPr lang="en-US" sz="3800" dirty="0" smtClean="0"/>
              <a:t>group of similar species</a:t>
            </a:r>
          </a:p>
          <a:p>
            <a:pPr lvl="1"/>
            <a:r>
              <a:rPr lang="en-US" sz="3800" i="1" dirty="0" smtClean="0"/>
              <a:t>species – </a:t>
            </a:r>
            <a:r>
              <a:rPr lang="en-US" sz="3800" dirty="0" smtClean="0"/>
              <a:t>describes a characteristic</a:t>
            </a:r>
            <a:endParaRPr lang="en-US" sz="3800" i="1" dirty="0" smtClean="0"/>
          </a:p>
          <a:p>
            <a:pPr lvl="2"/>
            <a:r>
              <a:rPr lang="en-US" sz="3500" dirty="0" smtClean="0"/>
              <a:t>Also called specific epithet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7429</TotalTime>
  <Words>1179</Words>
  <Application>Microsoft Office PowerPoint</Application>
  <PresentationFormat>On-screen Show (4:3)</PresentationFormat>
  <Paragraphs>316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Flow</vt:lpstr>
      <vt:lpstr>Organizing Life’s Diversity</vt:lpstr>
      <vt:lpstr>Why do biologists classify all living things?</vt:lpstr>
      <vt:lpstr>Why do biologists classify all living things?</vt:lpstr>
      <vt:lpstr>How are animals grouped at the zoo?</vt:lpstr>
      <vt:lpstr>17.1 Classification</vt:lpstr>
      <vt:lpstr>Slide 6</vt:lpstr>
      <vt:lpstr>History of Classification</vt:lpstr>
      <vt:lpstr>History of Classification</vt:lpstr>
      <vt:lpstr>Binomial Nomenclature</vt:lpstr>
      <vt:lpstr>Binomial Nomenclature</vt:lpstr>
      <vt:lpstr>Why do we use scientific names?</vt:lpstr>
      <vt:lpstr>Why do we use scientific names?</vt:lpstr>
      <vt:lpstr>Why do we use scientific names?</vt:lpstr>
      <vt:lpstr>QUIZ</vt:lpstr>
      <vt:lpstr>Taxonomy – A Useful Tool</vt:lpstr>
      <vt:lpstr>Economic Importance</vt:lpstr>
      <vt:lpstr>How are living things classified?</vt:lpstr>
      <vt:lpstr>8 Taxonomic Rankings</vt:lpstr>
      <vt:lpstr>8 Taxonomic Rankings</vt:lpstr>
      <vt:lpstr>8 Taxonomic Rankings</vt:lpstr>
      <vt:lpstr>Human Classification</vt:lpstr>
      <vt:lpstr>Slide 22</vt:lpstr>
      <vt:lpstr>How can YOU classify an organism?</vt:lpstr>
      <vt:lpstr>Interpreting Graphics - Taxonomy</vt:lpstr>
      <vt:lpstr>Slide 25</vt:lpstr>
      <vt:lpstr>Slide 26</vt:lpstr>
      <vt:lpstr>17.2 The Six Kingdoms</vt:lpstr>
      <vt:lpstr>1.  Structural Similarities </vt:lpstr>
      <vt:lpstr>Dandelions:          Sunflowers:</vt:lpstr>
      <vt:lpstr>2.  Breeding Behavior</vt:lpstr>
      <vt:lpstr>Hyla versicolor             Hyla chrysoscelis</vt:lpstr>
      <vt:lpstr>3.  Geographical distribution</vt:lpstr>
      <vt:lpstr>Darwin’s finches</vt:lpstr>
      <vt:lpstr>4.  Chromosome Comparisons</vt:lpstr>
      <vt:lpstr>Slide 35</vt:lpstr>
      <vt:lpstr>5.  Biochemistry</vt:lpstr>
      <vt:lpstr>Phylogenetic Classification</vt:lpstr>
      <vt:lpstr>Cladistics </vt:lpstr>
      <vt:lpstr>Cladogram of vertebrates</vt:lpstr>
      <vt:lpstr>The Six Kingdoms</vt:lpstr>
      <vt:lpstr>How are organisms placed into their kingdom?</vt:lpstr>
      <vt:lpstr>Archaebacteria</vt:lpstr>
      <vt:lpstr>Archaebacteria</vt:lpstr>
      <vt:lpstr>Eubacteria (“true” bacteria)</vt:lpstr>
      <vt:lpstr>Eubacteria</vt:lpstr>
      <vt:lpstr>Slide 46</vt:lpstr>
      <vt:lpstr>Protists “Dumping Ground of Kingdoms”</vt:lpstr>
      <vt:lpstr>Protists</vt:lpstr>
      <vt:lpstr>Fungi – Earth’s Decomposers </vt:lpstr>
      <vt:lpstr>Fungi</vt:lpstr>
      <vt:lpstr>Plants – Oxygen Producers</vt:lpstr>
      <vt:lpstr>Plants</vt:lpstr>
      <vt:lpstr>Banyan</vt:lpstr>
      <vt:lpstr>Slide 54</vt:lpstr>
      <vt:lpstr>Animals – Mobile consumers</vt:lpstr>
      <vt:lpstr>Animals</vt:lpstr>
      <vt:lpstr>Dichotomous Keys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Life’s Diversity</dc:title>
  <dc:creator>Kimberly E Kretschman</dc:creator>
  <cp:lastModifiedBy> </cp:lastModifiedBy>
  <cp:revision>93</cp:revision>
  <dcterms:created xsi:type="dcterms:W3CDTF">2008-09-17T21:35:05Z</dcterms:created>
  <dcterms:modified xsi:type="dcterms:W3CDTF">2013-10-11T14:12:47Z</dcterms:modified>
</cp:coreProperties>
</file>